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5" d="100"/>
          <a:sy n="105" d="100"/>
        </p:scale>
        <p:origin x="-1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308B4E6-74B3-4D85-8C03-7F70778532F1}" type="datetimeFigureOut">
              <a:rPr lang="it-IT" smtClean="0"/>
              <a:t>04/11/2013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308B4E6-74B3-4D85-8C03-7F70778532F1}" type="datetimeFigureOut">
              <a:rPr lang="it-IT" smtClean="0"/>
              <a:t>04/11/2013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308B4E6-74B3-4D85-8C03-7F70778532F1}" type="datetimeFigureOut">
              <a:rPr lang="it-IT" smtClean="0"/>
              <a:t>04/11/2013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308B4E6-74B3-4D85-8C03-7F70778532F1}" type="datetimeFigureOut">
              <a:rPr lang="it-IT" smtClean="0"/>
              <a:t>04/11/2013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308B4E6-74B3-4D85-8C03-7F70778532F1}" type="datetimeFigureOut">
              <a:rPr lang="it-IT" smtClean="0"/>
              <a:t>04/11/2013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308B4E6-74B3-4D85-8C03-7F70778532F1}" type="datetimeFigureOut">
              <a:rPr lang="it-IT" smtClean="0"/>
              <a:t>04/11/2013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308B4E6-74B3-4D85-8C03-7F70778532F1}" type="datetimeFigureOut">
              <a:rPr lang="it-IT" smtClean="0"/>
              <a:t>04/11/2013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308B4E6-74B3-4D85-8C03-7F70778532F1}" type="datetimeFigureOut">
              <a:rPr lang="it-IT" smtClean="0"/>
              <a:t>04/11/2013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308B4E6-74B3-4D85-8C03-7F70778532F1}" type="datetimeFigureOut">
              <a:rPr lang="it-IT" smtClean="0"/>
              <a:t>04/11/2013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308B4E6-74B3-4D85-8C03-7F70778532F1}" type="datetimeFigureOut">
              <a:rPr lang="it-IT" smtClean="0"/>
              <a:t>04/11/2013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308B4E6-74B3-4D85-8C03-7F70778532F1}" type="datetimeFigureOut">
              <a:rPr lang="it-IT" smtClean="0"/>
              <a:t>04/11/2013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2DB380D-9A4B-4A69-A6D6-4F712259CDDA}"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08B4E6-74B3-4D85-8C03-7F70778532F1}" type="datetimeFigureOut">
              <a:rPr lang="it-IT" smtClean="0"/>
              <a:t>04/11/2013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B380D-9A4B-4A69-A6D6-4F712259CDDA}"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16633"/>
            <a:ext cx="7772400" cy="432048"/>
          </a:xfrm>
        </p:spPr>
        <p:txBody>
          <a:bodyPr>
            <a:normAutofit fontScale="90000"/>
          </a:bodyPr>
          <a:lstStyle/>
          <a:p>
            <a:r>
              <a:rPr lang="it-IT" dirty="0" smtClean="0"/>
              <a:t>Mediazione: un caso</a:t>
            </a:r>
            <a:endParaRPr lang="it-IT" dirty="0"/>
          </a:p>
        </p:txBody>
      </p:sp>
      <p:sp>
        <p:nvSpPr>
          <p:cNvPr id="3" name="Sottotitolo 2"/>
          <p:cNvSpPr>
            <a:spLocks noGrp="1"/>
          </p:cNvSpPr>
          <p:nvPr>
            <p:ph type="subTitle" idx="1"/>
          </p:nvPr>
        </p:nvSpPr>
        <p:spPr>
          <a:xfrm>
            <a:off x="395536" y="836712"/>
            <a:ext cx="8208912" cy="5472608"/>
          </a:xfrm>
        </p:spPr>
        <p:txBody>
          <a:bodyPr>
            <a:normAutofit fontScale="32500" lnSpcReduction="20000"/>
          </a:bodyPr>
          <a:lstStyle/>
          <a:p>
            <a:r>
              <a:rPr lang="it-IT" sz="4900" b="1" dirty="0" smtClean="0"/>
              <a:t>Legge 69/2009 - Art</a:t>
            </a:r>
            <a:r>
              <a:rPr lang="it-IT" sz="4900" b="1" dirty="0"/>
              <a:t>. 60.</a:t>
            </a:r>
            <a:endParaRPr lang="it-IT" sz="4900" dirty="0"/>
          </a:p>
          <a:p>
            <a:r>
              <a:rPr lang="it-IT" sz="4900" i="1" dirty="0"/>
              <a:t>(Delega al Governo in materia di mediazione e di conciliazione delle controversie civili e commerciali)</a:t>
            </a:r>
            <a:endParaRPr lang="it-IT" sz="4900" dirty="0"/>
          </a:p>
          <a:p>
            <a:pPr algn="l"/>
            <a:r>
              <a:rPr lang="it-IT" sz="6400" dirty="0">
                <a:solidFill>
                  <a:schemeClr val="tx1"/>
                </a:solidFill>
              </a:rPr>
              <a:t>1. Il Governo è delegato ad adottare, entro sei mesi dalla data di entrata in vigore della presente legge, uno o più decreti legislativi in materia di mediazione e di conciliazione in ambito civile e commerciale.</a:t>
            </a:r>
          </a:p>
          <a:p>
            <a:pPr algn="l"/>
            <a:r>
              <a:rPr lang="it-IT" sz="6400" dirty="0">
                <a:solidFill>
                  <a:schemeClr val="tx1"/>
                </a:solidFill>
              </a:rPr>
              <a:t>2. La riforma adottata ai sensi del comma 1, nel rispetto e in coerenza con la normativa comunitaria e in conformità ai princìpi e criteri direttivi di cui al comma 3, realizza il necessario coordinamento con le altre disposizioni vigenti. I decreti legislativi previsti dal comma 1 sono adottati su proposta del Ministro della giustizia e successivamente trasmessi alle Camere, ai fini dell'espressione dei pareri da parte delle Commissioni parlamentari competenti per materia e per le conseguenze di carattere finanziario, che sono resi entro il termine di trenta giorni dalla data di trasmissione, decorso il quale i decreti sono emanati anche in mancanza dei pareri. Qualora detto termine venga a scadere nei trenta giorni antecedenti allo spirare del termine previsto dal comma 1 o successivamente, la scadenza di quest'ultimo è prorogata di sessanta giorni.</a:t>
            </a:r>
            <a:br>
              <a:rPr lang="it-IT" sz="6400" dirty="0">
                <a:solidFill>
                  <a:schemeClr val="tx1"/>
                </a:solidFill>
              </a:rPr>
            </a:br>
            <a:endParaRPr lang="it-IT" sz="6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332656"/>
            <a:ext cx="8363272" cy="6048672"/>
          </a:xfrm>
        </p:spPr>
        <p:txBody>
          <a:bodyPr>
            <a:normAutofit fontScale="85000" lnSpcReduction="10000"/>
          </a:bodyPr>
          <a:lstStyle/>
          <a:p>
            <a:pPr>
              <a:buNone/>
            </a:pPr>
            <a:r>
              <a:rPr lang="it-IT" dirty="0" smtClean="0">
                <a:solidFill>
                  <a:schemeClr val="tx1"/>
                </a:solidFill>
              </a:rPr>
              <a:t>3. Nell'esercizio della delega di cui al comma 1, il Governo si attiene ai seguenti princìpi e criteri direttivi:</a:t>
            </a:r>
          </a:p>
          <a:p>
            <a:pPr>
              <a:buNone/>
            </a:pPr>
            <a:r>
              <a:rPr lang="it-IT" i="1" dirty="0" smtClean="0">
                <a:solidFill>
                  <a:schemeClr val="tx1"/>
                </a:solidFill>
              </a:rPr>
              <a:t>a)</a:t>
            </a:r>
            <a:r>
              <a:rPr lang="it-IT" dirty="0" smtClean="0">
                <a:solidFill>
                  <a:schemeClr val="tx1"/>
                </a:solidFill>
              </a:rPr>
              <a:t> prevedere che la mediazione, finalizzata alla conciliazione, abbia per oggetto controversie su diritti disponibili, </a:t>
            </a:r>
            <a:r>
              <a:rPr lang="it-IT" dirty="0" smtClean="0">
                <a:solidFill>
                  <a:srgbClr val="FF0000"/>
                </a:solidFill>
                <a:effectLst>
                  <a:outerShdw blurRad="38100" dist="38100" dir="2700000" algn="tl">
                    <a:srgbClr val="000000">
                      <a:alpha val="43137"/>
                    </a:srgbClr>
                  </a:outerShdw>
                </a:effectLst>
              </a:rPr>
              <a:t>senza precludere l'accesso alla giustizia</a:t>
            </a:r>
            <a:r>
              <a:rPr lang="it-IT" dirty="0" smtClean="0">
                <a:solidFill>
                  <a:schemeClr val="tx1"/>
                </a:solidFill>
              </a:rPr>
              <a:t>;</a:t>
            </a:r>
          </a:p>
          <a:p>
            <a:pPr>
              <a:buNone/>
            </a:pPr>
            <a:r>
              <a:rPr lang="it-IT" i="1" dirty="0" smtClean="0">
                <a:solidFill>
                  <a:schemeClr val="tx1"/>
                </a:solidFill>
              </a:rPr>
              <a:t>b)</a:t>
            </a:r>
            <a:r>
              <a:rPr lang="it-IT" dirty="0" smtClean="0">
                <a:solidFill>
                  <a:schemeClr val="tx1"/>
                </a:solidFill>
              </a:rPr>
              <a:t> prevedere che la mediazione sia svolta da organismi professionali e indipendenti, stabilmente destinati all'erogazione del servizio di </a:t>
            </a:r>
            <a:r>
              <a:rPr lang="it-IT" dirty="0" err="1" smtClean="0">
                <a:solidFill>
                  <a:schemeClr val="tx1"/>
                </a:solidFill>
              </a:rPr>
              <a:t>conciliazione…</a:t>
            </a:r>
            <a:r>
              <a:rPr lang="it-IT" dirty="0" smtClean="0">
                <a:solidFill>
                  <a:schemeClr val="tx1"/>
                </a:solidFill>
              </a:rPr>
              <a:t>.</a:t>
            </a:r>
          </a:p>
          <a:p>
            <a:pPr>
              <a:buNone/>
            </a:pPr>
            <a:r>
              <a:rPr lang="it-IT" i="1" dirty="0"/>
              <a:t>n)</a:t>
            </a:r>
            <a:r>
              <a:rPr lang="it-IT" dirty="0"/>
              <a:t> prevedere il dovere dell'avvocato di informare il cliente, prima dell'instaurazione del giudizio, della </a:t>
            </a:r>
            <a:r>
              <a:rPr lang="it-IT" dirty="0">
                <a:solidFill>
                  <a:srgbClr val="FF0000"/>
                </a:solidFill>
                <a:effectLst>
                  <a:outerShdw blurRad="38100" dist="38100" dir="2700000" algn="tl">
                    <a:srgbClr val="000000">
                      <a:alpha val="43137"/>
                    </a:srgbClr>
                  </a:outerShdw>
                </a:effectLst>
              </a:rPr>
              <a:t>possibilità di avvalersi</a:t>
            </a:r>
            <a:r>
              <a:rPr lang="it-IT" dirty="0"/>
              <a:t> dell'istituto della conciliazione nonché di ricorrere agli organismi di conciliazione;</a:t>
            </a:r>
            <a:endParaRPr lang="it-IT" dirty="0" smtClean="0">
              <a:solidFill>
                <a:schemeClr val="tx1"/>
              </a:solidFill>
            </a:endParaRPr>
          </a:p>
          <a:p>
            <a:pPr>
              <a:buNone/>
            </a:pP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lstStyle/>
          <a:p>
            <a:r>
              <a:rPr lang="it-IT" sz="2800" dirty="0" smtClean="0"/>
              <a:t>Il d. </a:t>
            </a:r>
            <a:r>
              <a:rPr lang="it-IT" sz="2800" dirty="0" err="1" smtClean="0"/>
              <a:t>lgs</a:t>
            </a:r>
            <a:r>
              <a:rPr lang="it-IT" sz="2800" dirty="0" smtClean="0"/>
              <a:t>. 28/2009</a:t>
            </a:r>
            <a:endParaRPr lang="it-IT" sz="2800" dirty="0"/>
          </a:p>
        </p:txBody>
      </p:sp>
      <p:sp>
        <p:nvSpPr>
          <p:cNvPr id="3" name="Segnaposto contenuto 2"/>
          <p:cNvSpPr>
            <a:spLocks noGrp="1"/>
          </p:cNvSpPr>
          <p:nvPr>
            <p:ph idx="1"/>
          </p:nvPr>
        </p:nvSpPr>
        <p:spPr>
          <a:xfrm>
            <a:off x="395536" y="908720"/>
            <a:ext cx="8424936" cy="5472608"/>
          </a:xfrm>
        </p:spPr>
        <p:txBody>
          <a:bodyPr>
            <a:normAutofit fontScale="92500" lnSpcReduction="20000"/>
          </a:bodyPr>
          <a:lstStyle/>
          <a:p>
            <a:pPr>
              <a:buNone/>
            </a:pPr>
            <a:r>
              <a:rPr lang="it-IT" dirty="0"/>
              <a:t>Art. </a:t>
            </a:r>
            <a:r>
              <a:rPr lang="it-IT" dirty="0" smtClean="0"/>
              <a:t>5 - </a:t>
            </a:r>
            <a:r>
              <a:rPr lang="it-IT" i="1" dirty="0" smtClean="0"/>
              <a:t>Condizione </a:t>
            </a:r>
            <a:r>
              <a:rPr lang="it-IT" i="1" dirty="0"/>
              <a:t>di procedibilità e rapporti con il processo</a:t>
            </a:r>
            <a:endParaRPr lang="it-IT" dirty="0"/>
          </a:p>
          <a:p>
            <a:pPr>
              <a:buNone/>
            </a:pPr>
            <a:r>
              <a:rPr lang="it-IT" dirty="0"/>
              <a:t>1. Chi intende esercitare in giudizio un'azione relativa ad una controversia in materia di condominio, diritti reali, divisione, successioni ereditarie, patti di famiglia, locazione, comodato, affitto di aziende, risarcimento del danno derivante dalla circolazione di veicoli e natanti, da responsabilità medica e da diffamazione con il mezzo della stampa o con altro mezzo di pubblicità, contratti assicurativi, bancari e finanziari, </a:t>
            </a:r>
            <a:r>
              <a:rPr lang="it-IT" dirty="0">
                <a:solidFill>
                  <a:srgbClr val="FF0000"/>
                </a:solidFill>
                <a:effectLst>
                  <a:outerShdw blurRad="38100" dist="38100" dir="2700000" algn="tl">
                    <a:srgbClr val="000000">
                      <a:alpha val="43137"/>
                    </a:srgbClr>
                  </a:outerShdw>
                </a:effectLst>
              </a:rPr>
              <a:t>è</a:t>
            </a:r>
            <a:r>
              <a:rPr lang="it-IT" dirty="0" smtClean="0">
                <a:solidFill>
                  <a:srgbClr val="FF0000"/>
                </a:solidFill>
                <a:effectLst>
                  <a:outerShdw blurRad="38100" dist="38100" dir="2700000" algn="tl">
                    <a:srgbClr val="000000">
                      <a:alpha val="43137"/>
                    </a:srgbClr>
                  </a:outerShdw>
                </a:effectLst>
              </a:rPr>
              <a:t> </a:t>
            </a:r>
            <a:r>
              <a:rPr lang="it-IT" dirty="0">
                <a:solidFill>
                  <a:srgbClr val="FF0000"/>
                </a:solidFill>
                <a:effectLst>
                  <a:outerShdw blurRad="38100" dist="38100" dir="2700000" algn="tl">
                    <a:srgbClr val="000000">
                      <a:alpha val="43137"/>
                    </a:srgbClr>
                  </a:outerShdw>
                </a:effectLst>
              </a:rPr>
              <a:t>tenuto </a:t>
            </a:r>
            <a:r>
              <a:rPr lang="it-IT" dirty="0">
                <a:solidFill>
                  <a:srgbClr val="FF0000"/>
                </a:solidFill>
              </a:rPr>
              <a:t>preliminarmente a esperire </a:t>
            </a:r>
            <a:r>
              <a:rPr lang="it-IT" dirty="0"/>
              <a:t>il procedimento di mediazione ai sensi del presente decreto </a:t>
            </a:r>
            <a:r>
              <a:rPr lang="it-IT" dirty="0" smtClean="0"/>
              <a:t>ovvero…</a:t>
            </a:r>
            <a:endParaRPr lang="it-IT" dirty="0"/>
          </a:p>
          <a:p>
            <a:pPr>
              <a:buNone/>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dirty="0" err="1" smtClean="0"/>
              <a:t>…la</a:t>
            </a:r>
            <a:r>
              <a:rPr lang="it-IT" dirty="0" smtClean="0"/>
              <a:t> Corte costituzionale</a:t>
            </a:r>
            <a:endParaRPr lang="it-IT" dirty="0"/>
          </a:p>
        </p:txBody>
      </p:sp>
      <p:sp>
        <p:nvSpPr>
          <p:cNvPr id="3" name="Segnaposto contenuto 2"/>
          <p:cNvSpPr>
            <a:spLocks noGrp="1"/>
          </p:cNvSpPr>
          <p:nvPr>
            <p:ph idx="1"/>
          </p:nvPr>
        </p:nvSpPr>
        <p:spPr>
          <a:xfrm>
            <a:off x="467544" y="1196752"/>
            <a:ext cx="8352928" cy="5184576"/>
          </a:xfrm>
        </p:spPr>
        <p:txBody>
          <a:bodyPr>
            <a:normAutofit/>
          </a:bodyPr>
          <a:lstStyle/>
          <a:p>
            <a:pPr>
              <a:buNone/>
            </a:pPr>
            <a:r>
              <a:rPr lang="it-IT" b="1" i="1" dirty="0"/>
              <a:t>Mediazione  civile</a:t>
            </a:r>
            <a:endParaRPr lang="it-IT" b="1" dirty="0"/>
          </a:p>
          <a:p>
            <a:pPr>
              <a:buNone/>
            </a:pPr>
            <a:r>
              <a:rPr lang="it-IT" b="1" dirty="0"/>
              <a:t> </a:t>
            </a:r>
            <a:r>
              <a:rPr lang="it-IT" b="1" i="1" dirty="0"/>
              <a:t> </a:t>
            </a:r>
            <a:endParaRPr lang="it-IT" b="1" dirty="0"/>
          </a:p>
          <a:p>
            <a:pPr>
              <a:buNone/>
            </a:pPr>
            <a:r>
              <a:rPr lang="it-IT" dirty="0"/>
              <a:t>	La Corte costituzionale ha dichiarato la illegittimità costituzionale, per eccesso di delega legislativa, del d.lgs. 4 marzo 2010, n.28 nella parte in cui ha previsto il </a:t>
            </a:r>
            <a:r>
              <a:rPr lang="it-IT" dirty="0">
                <a:solidFill>
                  <a:srgbClr val="FF0000"/>
                </a:solidFill>
                <a:effectLst>
                  <a:outerShdw blurRad="38100" dist="38100" dir="2700000" algn="tl">
                    <a:srgbClr val="000000">
                      <a:alpha val="43137"/>
                    </a:srgbClr>
                  </a:outerShdw>
                </a:effectLst>
              </a:rPr>
              <a:t>carattere obbligatorio</a:t>
            </a:r>
            <a:r>
              <a:rPr lang="it-IT" dirty="0"/>
              <a:t> della mediazione. </a:t>
            </a:r>
            <a:endParaRPr lang="it-IT" b="1" dirty="0"/>
          </a:p>
          <a:p>
            <a:pPr>
              <a:buNone/>
            </a:pPr>
            <a:r>
              <a:rPr lang="it-IT" i="1" dirty="0"/>
              <a:t> </a:t>
            </a:r>
            <a:endParaRPr lang="it-IT" b="1" dirty="0"/>
          </a:p>
          <a:p>
            <a:pPr>
              <a:buNone/>
            </a:pPr>
            <a:r>
              <a:rPr lang="it-IT" b="1" i="1" dirty="0"/>
              <a:t> </a:t>
            </a:r>
            <a:r>
              <a:rPr lang="it-IT" i="1" dirty="0" smtClean="0"/>
              <a:t>dal </a:t>
            </a:r>
            <a:r>
              <a:rPr lang="it-IT" i="1" dirty="0"/>
              <a:t>Palazzo della Consulta,24 ottobre 2012</a:t>
            </a:r>
            <a:endParaRPr lang="it-IT" b="1" dirty="0"/>
          </a:p>
          <a:p>
            <a:pPr>
              <a:buNone/>
            </a:pP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171</Words>
  <Application>Microsoft Office PowerPoint</Application>
  <PresentationFormat>Presentazione su schermo (4:3)</PresentationFormat>
  <Paragraphs>18</Paragraphs>
  <Slides>4</Slides>
  <Notes>0</Notes>
  <HiddenSlides>0</HiddenSlides>
  <MMClips>0</MMClips>
  <ScaleCrop>false</ScaleCrop>
  <HeadingPairs>
    <vt:vector size="4" baseType="variant">
      <vt:variant>
        <vt:lpstr>Tema</vt:lpstr>
      </vt:variant>
      <vt:variant>
        <vt:i4>1</vt:i4>
      </vt:variant>
      <vt:variant>
        <vt:lpstr>Titoli diapositive</vt:lpstr>
      </vt:variant>
      <vt:variant>
        <vt:i4>4</vt:i4>
      </vt:variant>
    </vt:vector>
  </HeadingPairs>
  <TitlesOfParts>
    <vt:vector size="5" baseType="lpstr">
      <vt:lpstr>Tema di Office</vt:lpstr>
      <vt:lpstr>Mediazione: un caso</vt:lpstr>
      <vt:lpstr>Presentazione standard di PowerPoint</vt:lpstr>
      <vt:lpstr>Il d. lgs. 28/2009</vt:lpstr>
      <vt:lpstr>…la Corte costituzionale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Mediazione: un caso</dc:title>
  <dc:creator> </dc:creator>
  <cp:lastModifiedBy>rb</cp:lastModifiedBy>
  <cp:revision>3</cp:revision>
  <dcterms:created xsi:type="dcterms:W3CDTF">2012-10-29T09:46:55Z</dcterms:created>
  <dcterms:modified xsi:type="dcterms:W3CDTF">2013-11-04T09:51:48Z</dcterms:modified>
</cp:coreProperties>
</file>